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01"/>
  </p:normalViewPr>
  <p:slideViewPr>
    <p:cSldViewPr snapToGrid="0">
      <p:cViewPr varScale="1">
        <p:scale>
          <a:sx n="67" d="100"/>
          <a:sy n="67" d="100"/>
        </p:scale>
        <p:origin x="6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019E79-506F-C151-3DC2-9AF0E7B01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35DD0A2-83CA-DCE2-87A9-0ACB46F2E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814D3F-57AB-B133-1635-9728CFF27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DE5E-437B-0640-A6E2-79BB33D85FE7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A63401-AA83-92A6-BD04-F9904EDC6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4A25E4-74CE-5F82-4584-73C0068A0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7A2A-D2CE-D24A-8B0A-542D34B37D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34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457F91-5DAF-C028-07D2-9F44DD6D7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FEE4A8F-18F7-9DBC-4E39-66C75FF4D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1E5FE0-1A3B-F424-D74F-A06A65193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DE5E-437B-0640-A6E2-79BB33D85FE7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48527F-932A-2F69-C645-446315BED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AF82F6-B505-D21E-45DF-138AEEF44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7A2A-D2CE-D24A-8B0A-542D34B37D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772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999DE55-E6D1-C723-23EF-4ECEC21B4D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93B24C-315F-9F0B-F6E3-7552717D7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381F1A-0C69-3954-264A-FDFF991D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DE5E-437B-0640-A6E2-79BB33D85FE7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D71991-DEA6-4F0B-DC50-880571870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1C35DC-D6B2-CD9E-BA72-CDC979A1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7A2A-D2CE-D24A-8B0A-542D34B37D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44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810653-6CE7-8CFE-4AF7-F06FAE3EA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998B91-4147-C0C2-CA0A-937853E18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D6CDC3-7DFE-5BC5-983D-97CCE7DD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DE5E-437B-0640-A6E2-79BB33D85FE7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45EA13-BB99-7729-6841-AA4FE9CD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DC9E8E-5EAE-01C8-EBD2-BE5DD5F12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7A2A-D2CE-D24A-8B0A-542D34B37D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58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034446-3922-B76A-BE98-61FB414C7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DE5E60-C81F-815B-ACCD-4E482B0AE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288BC2-360B-37CA-C55C-9973849D9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DE5E-437B-0640-A6E2-79BB33D85FE7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448647-9978-F63D-6EC2-ABC969F9B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C46395-2ED0-E890-2CB6-A544F24D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7A2A-D2CE-D24A-8B0A-542D34B37D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311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0A6F38-E576-6C0A-BD07-5C920CC27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C872A7-B795-08F9-022D-29662FACD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A65414B-523B-000E-F0EF-B28E3CE2B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CD431D2-1C68-0C32-2C93-254B876F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DE5E-437B-0640-A6E2-79BB33D85FE7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6BEB60D-83B9-ACD3-70D3-92C4A7872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A2B984-4838-8E83-D10C-5F8445A77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7A2A-D2CE-D24A-8B0A-542D34B37D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57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2EA76-C912-1B54-BB44-730190C6F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078978-D250-8576-F54A-511D1119E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43F541-0B31-B7F0-DA6B-8B7D7E56D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DBB0CAF-5578-0FE3-0CF6-73B233EFF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7ABAD6D-984A-2DA6-BBD8-96556F7396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B1CB87C-269B-EB87-78DB-0924A7176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DE5E-437B-0640-A6E2-79BB33D85FE7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ACD6B76-1DF8-0B0B-1094-9A75663CE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1CC97C1-27CB-2063-4495-E6C5D1E64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7A2A-D2CE-D24A-8B0A-542D34B37D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371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A4983-B68A-299C-A634-7A9664C8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F2E0FB4-C037-2B93-5CDF-3D06CD97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DE5E-437B-0640-A6E2-79BB33D85FE7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200C449-0EAA-1110-B4C5-AD8A03D9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CA21FE5-198D-B9F9-5A49-3A968437B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7A2A-D2CE-D24A-8B0A-542D34B37D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70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EDE9AAF-2C10-D393-AF89-EA868D47F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DE5E-437B-0640-A6E2-79BB33D85FE7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A599365-5AED-31B4-FBA6-51C55CE3F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039D7F-16E3-8AC6-D89A-A7595411B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7A2A-D2CE-D24A-8B0A-542D34B37D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69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CD4533-9B98-87E5-75F4-B4E24024D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3DA1A2-9D55-9A08-EF0C-36B4623A7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34FE0CD-DD17-D0B9-24F4-CEFC7F673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627655B-24DD-638A-12ED-1EA67718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DE5E-437B-0640-A6E2-79BB33D85FE7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9EEB207-A531-59E7-21FC-46842890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FBBFBA0-A9C1-5C9A-1069-540127905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7A2A-D2CE-D24A-8B0A-542D34B37D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089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BCE893-44F1-D495-3B51-6224CA653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0172F46-5310-414F-2EBA-752E7E861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438280-C817-D506-F209-2DD5051D6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EFB4F8A-DA33-4BB9-C39D-603DFD69A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DE5E-437B-0640-A6E2-79BB33D85FE7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9D5B20D-57E8-4862-B345-B696AA594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C9A56BF-A47D-166B-1643-CA08C3D4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7A2A-D2CE-D24A-8B0A-542D34B37D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400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B683582-C144-7EBE-355B-18D51FAF6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54E850B-DBB2-7974-3345-6478F7455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889D3E-1F2A-3547-6770-70F19757F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B4DE5E-437B-0640-A6E2-79BB33D85FE7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04DB33-2A88-8F85-3A4D-8CD0DD5F1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374781-F0DB-8078-D68E-37A65B7A7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187A2A-D2CE-D24A-8B0A-542D34B37D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303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F8F781-48A3-D792-A33D-21B4C9DF46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E465096-6582-DACA-2134-F75AA0C2E2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テキスト, ホワイトボ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41CC8417-2222-EF8D-C6A2-F5DB7DA3B1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43" b="2243"/>
          <a:stretch>
            <a:fillRect/>
          </a:stretch>
        </p:blipFill>
        <p:spPr>
          <a:xfrm>
            <a:off x="191529" y="0"/>
            <a:ext cx="11808941" cy="6858000"/>
          </a:xfrm>
          <a:prstGeom prst="rect">
            <a:avLst/>
          </a:prstGeom>
        </p:spPr>
      </p:pic>
      <p:pic>
        <p:nvPicPr>
          <p:cNvPr id="7" name="図 6" descr="文字の書かれた紙&#10;&#10;AI 生成コンテンツは誤りを含む可能性があります。">
            <a:extLst>
              <a:ext uri="{FF2B5EF4-FFF2-40B4-BE49-F238E27FC236}">
                <a16:creationId xmlns:a16="http://schemas.microsoft.com/office/drawing/2014/main" id="{CBD05A31-AD34-0342-C2AE-9BB387C1D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5418" y="5735637"/>
            <a:ext cx="1047577" cy="90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0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コンテンツ プレースホルダー 4" descr="道路の脇にある道路標識&#10;&#10;AI 生成コンテンツは誤りを含む可能性があります。">
            <a:extLst>
              <a:ext uri="{FF2B5EF4-FFF2-40B4-BE49-F238E27FC236}">
                <a16:creationId xmlns:a16="http://schemas.microsoft.com/office/drawing/2014/main" id="{C5E3030F-25D4-D248-2C71-F43EC047F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2776" b="3504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497F186-EB27-F163-57D1-32C58DCB36C4}"/>
              </a:ext>
            </a:extLst>
          </p:cNvPr>
          <p:cNvSpPr txBox="1"/>
          <p:nvPr/>
        </p:nvSpPr>
        <p:spPr>
          <a:xfrm>
            <a:off x="8561196" y="6159640"/>
            <a:ext cx="318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highlight>
                  <a:srgbClr val="FFFF00"/>
                </a:highlight>
              </a:rPr>
              <a:t>2024.6 </a:t>
            </a:r>
            <a:r>
              <a:rPr lang="en" altLang="ja-JP" sz="2800" b="1" dirty="0">
                <a:highlight>
                  <a:srgbClr val="FFFF00"/>
                </a:highlight>
              </a:rPr>
              <a:t>Thailand</a:t>
            </a:r>
            <a:endParaRPr kumimoji="1" lang="ja-JP" altLang="en-US" sz="28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6531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コンテンツ プレースホルダー 4" descr="人, 屋内, 立つ, テーブル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89595919-CFAF-2BE1-6120-259C559B9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2501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439FA2-FBEE-674E-063D-26428155BB99}"/>
              </a:ext>
            </a:extLst>
          </p:cNvPr>
          <p:cNvSpPr txBox="1"/>
          <p:nvPr/>
        </p:nvSpPr>
        <p:spPr>
          <a:xfrm>
            <a:off x="8561196" y="6159640"/>
            <a:ext cx="318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highlight>
                  <a:srgbClr val="FFFF00"/>
                </a:highlight>
              </a:rPr>
              <a:t>2025.6 </a:t>
            </a:r>
            <a:r>
              <a:rPr lang="en" altLang="ja-JP" sz="2800" b="1" dirty="0">
                <a:highlight>
                  <a:srgbClr val="FFFF00"/>
                </a:highlight>
              </a:rPr>
              <a:t>Thailand</a:t>
            </a:r>
            <a:endParaRPr kumimoji="1" lang="ja-JP" altLang="en-US" sz="2800" b="1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30018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コンテンツ プレースホルダー 4" descr="ポーズをとる男性たち&#10;&#10;AI 生成コンテンツは誤りを含む可能性があります。">
            <a:extLst>
              <a:ext uri="{FF2B5EF4-FFF2-40B4-BE49-F238E27FC236}">
                <a16:creationId xmlns:a16="http://schemas.microsoft.com/office/drawing/2014/main" id="{B02B6512-51EF-A5D5-CDBE-91B87CC66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567" b="17447"/>
          <a:stretch>
            <a:fillRect/>
          </a:stretch>
        </p:blipFill>
        <p:spPr>
          <a:xfrm>
            <a:off x="20" y="1281"/>
            <a:ext cx="12191980" cy="685671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19C9EE-269B-FB26-0B10-C3111293B993}"/>
              </a:ext>
            </a:extLst>
          </p:cNvPr>
          <p:cNvSpPr txBox="1"/>
          <p:nvPr/>
        </p:nvSpPr>
        <p:spPr>
          <a:xfrm>
            <a:off x="8561196" y="6159640"/>
            <a:ext cx="318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highlight>
                  <a:srgbClr val="FFFF00"/>
                </a:highlight>
              </a:rPr>
              <a:t>2024.7 </a:t>
            </a:r>
            <a:r>
              <a:rPr lang="en" altLang="ja-JP" sz="2800" b="1" dirty="0">
                <a:highlight>
                  <a:srgbClr val="FFFF00"/>
                </a:highlight>
              </a:rPr>
              <a:t>Malaysia</a:t>
            </a:r>
          </a:p>
        </p:txBody>
      </p:sp>
    </p:spTree>
    <p:extLst>
      <p:ext uri="{BB962C8B-B14F-4D97-AF65-F5344CB8AC3E}">
        <p14:creationId xmlns:p14="http://schemas.microsoft.com/office/powerpoint/2010/main" val="3943748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コンテンツ プレースホルダー 4" descr="犬と写真を撮る人々&#10;&#10;AI 生成コンテンツは誤りを含む可能性があります。">
            <a:extLst>
              <a:ext uri="{FF2B5EF4-FFF2-40B4-BE49-F238E27FC236}">
                <a16:creationId xmlns:a16="http://schemas.microsoft.com/office/drawing/2014/main" id="{32FEBDE0-0D3C-55C3-108E-B2A68C5D1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787" b="13968"/>
          <a:stretch>
            <a:fillRect/>
          </a:stretch>
        </p:blipFill>
        <p:spPr>
          <a:xfrm>
            <a:off x="19" y="-98854"/>
            <a:ext cx="12204000" cy="725341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20638D-DCB5-E3B8-F2FF-3DC0831A8B7D}"/>
              </a:ext>
            </a:extLst>
          </p:cNvPr>
          <p:cNvSpPr txBox="1"/>
          <p:nvPr/>
        </p:nvSpPr>
        <p:spPr>
          <a:xfrm>
            <a:off x="8561196" y="6159640"/>
            <a:ext cx="318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highlight>
                  <a:srgbClr val="FFFF00"/>
                </a:highlight>
              </a:rPr>
              <a:t>2025.9 </a:t>
            </a:r>
            <a:r>
              <a:rPr lang="en" altLang="ja-JP" sz="2800" b="1" dirty="0">
                <a:highlight>
                  <a:srgbClr val="FFFF00"/>
                </a:highlight>
              </a:rPr>
              <a:t>Vietnam</a:t>
            </a:r>
          </a:p>
        </p:txBody>
      </p:sp>
    </p:spTree>
    <p:extLst>
      <p:ext uri="{BB962C8B-B14F-4D97-AF65-F5344CB8AC3E}">
        <p14:creationId xmlns:p14="http://schemas.microsoft.com/office/powerpoint/2010/main" val="3900397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75F63AAB-39DB-52BB-4DD7-514EA598C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772" y="111211"/>
            <a:ext cx="4636644" cy="6561438"/>
          </a:xfr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50CF6C9B-D696-79C8-F338-830349CE6B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622324" y="317425"/>
            <a:ext cx="6005384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CERTIFICATE OF PATENT</a:t>
            </a:r>
            <a:r>
              <a:rPr kumimoji="0" lang="ja-JP" altLang="ja-JP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ja-JP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ja-JP" altLang="ja-JP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PATENT NUMBER:</a:t>
            </a:r>
            <a:r>
              <a: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7542838 </a:t>
            </a:r>
            <a:br>
              <a:rPr kumimoji="0" lang="en-US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TITLE OF THE INVENTION:</a:t>
            </a:r>
            <a:r>
              <a: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Therapeutic and prophylactic agent for lowering atrial natriuretic peptide, and manufacturing method thereof </a:t>
            </a:r>
            <a:br>
              <a:rPr kumimoji="0" lang="en-US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PATENTEE:</a:t>
            </a:r>
            <a:r>
              <a: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Scarecrow Inc. , 11-8 Shinsen-cho, Shibuya-ku, Tokyo </a:t>
            </a:r>
            <a:br>
              <a:rPr kumimoji="0" lang="en-US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INVENTOR:</a:t>
            </a:r>
            <a:r>
              <a: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Hiroshi Ōkawa </a:t>
            </a:r>
            <a:br>
              <a:rPr kumimoji="0" lang="en-US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ja-JP" altLang="ja-JP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APPLICATION NUMBER:</a:t>
            </a:r>
            <a:r>
              <a: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2024-021170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FILING DATE:</a:t>
            </a:r>
            <a:r>
              <a: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February 15, 2024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REGISTRATION DATE:</a:t>
            </a:r>
            <a:r>
              <a: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August 23, 2024 </a:t>
            </a:r>
            <a:br>
              <a:rPr kumimoji="0" lang="en-US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IS TO CERTIFY THAT THE PATENT IS REGISTERED ON THE REGISTER OF THE JAPAN PATENT OFFICE.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August 23, 2024 </a:t>
            </a:r>
            <a:b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COMMISSIONER, JAPAN PATENT OFFICE</a:t>
            </a:r>
            <a:r>
              <a:rPr kumimoji="0" lang="ja-JP" altLang="ja-JP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Yota Ono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73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109</Words>
  <Application>Microsoft Office PowerPoint</Application>
  <PresentationFormat>ワイド画面</PresentationFormat>
  <Paragraphs>14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CERTIFICATE OF PATENT   PATENT NUMBER: 7542838   TITLE OF THE INVENTION: Therapeutic and prophylactic agent for lowering atrial natriuretic peptide, and manufacturing method thereof   PATENTEE: Scarecrow Inc. , 11-8 Shinsen-cho, Shibuya-ku, Tokyo   INVENTOR: Hiroshi Ōkawa   APPLICATION NUMBER: 2024-021170  FILING DATE: February 15, 2024  REGISTRATION DATE: August 23, 2024   THIS IS TO CERTIFY THAT THE PATENT IS REGISTERED ON THE REGISTER OF THE JAPAN PATENT OFFICE.  August 23, 2024   COMMISSIONER, JAPAN PATENT OFFICE Yota Ono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岸田有市</dc:creator>
  <cp:lastModifiedBy>大川 博</cp:lastModifiedBy>
  <cp:revision>3</cp:revision>
  <dcterms:created xsi:type="dcterms:W3CDTF">2025-10-14T07:23:02Z</dcterms:created>
  <dcterms:modified xsi:type="dcterms:W3CDTF">2025-10-28T06:06:45Z</dcterms:modified>
</cp:coreProperties>
</file>